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26"/>
  </p:notesMasterIdLst>
  <p:handoutMasterIdLst>
    <p:handoutMasterId r:id="rId27"/>
  </p:handoutMasterIdLst>
  <p:sldIdLst>
    <p:sldId id="2147480104" r:id="rId4"/>
    <p:sldId id="2147480111" r:id="rId5"/>
    <p:sldId id="2147480109" r:id="rId6"/>
    <p:sldId id="2147479971" r:id="rId7"/>
    <p:sldId id="2147479991" r:id="rId8"/>
    <p:sldId id="2147480110" r:id="rId9"/>
    <p:sldId id="2147479986" r:id="rId10"/>
    <p:sldId id="2147482791" r:id="rId11"/>
    <p:sldId id="2147482792" r:id="rId12"/>
    <p:sldId id="2147480108" r:id="rId13"/>
    <p:sldId id="2147482793" r:id="rId14"/>
    <p:sldId id="2147479969" r:id="rId15"/>
    <p:sldId id="2147482789" r:id="rId16"/>
    <p:sldId id="2147479974" r:id="rId17"/>
    <p:sldId id="2147482795" r:id="rId18"/>
    <p:sldId id="2147482796" r:id="rId19"/>
    <p:sldId id="2147480046" r:id="rId20"/>
    <p:sldId id="2147482794" r:id="rId21"/>
    <p:sldId id="2147482790" r:id="rId22"/>
    <p:sldId id="2147482788" r:id="rId23"/>
    <p:sldId id="2147480056" r:id="rId24"/>
    <p:sldId id="2147480026" r:id="rId25"/>
  </p:sldIdLst>
  <p:sldSz cx="12192000" cy="6858000"/>
  <p:notesSz cx="6858000" cy="9144000"/>
  <p:embeddedFontLs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Open Sans SemiBold" panose="020B0706030804020204" pitchFamily="34" charset="0"/>
      <p:bold r:id="rId32"/>
      <p:boldItalic r:id="rId33"/>
    </p:embeddedFont>
    <p:embeddedFont>
      <p:font typeface="Segoe Sans Text" pitchFamily="2" charset="0"/>
      <p:regular r:id="rId34"/>
      <p:bold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04"/>
          </p14:sldIdLst>
        </p14:section>
        <p14:section name="Agenda" id="{194114FB-11A9-460A-BA65-6CA85323C1BD}">
          <p14:sldIdLst>
            <p14:sldId id="2147480111"/>
          </p14:sldIdLst>
        </p14:section>
        <p14:section name="1 - Section slide options" id="{1588D2DD-7526-4E2A-805C-721F64D91A8E}">
          <p14:sldIdLst>
            <p14:sldId id="2147480109"/>
            <p14:sldId id="2147479971"/>
            <p14:sldId id="2147479991"/>
            <p14:sldId id="2147480110"/>
            <p14:sldId id="2147479986"/>
            <p14:sldId id="2147482791"/>
            <p14:sldId id="2147482792"/>
            <p14:sldId id="2147480108"/>
            <p14:sldId id="2147482793"/>
            <p14:sldId id="2147479969"/>
            <p14:sldId id="2147482789"/>
            <p14:sldId id="2147479974"/>
            <p14:sldId id="2147482795"/>
            <p14:sldId id="2147482796"/>
            <p14:sldId id="2147480046"/>
            <p14:sldId id="2147482794"/>
            <p14:sldId id="2147482790"/>
          </p14:sldIdLst>
        </p14:section>
        <p14:section name="10 - Closing slides" id="{1E7AC317-C1C3-BF4A-95B2-52EB01762F53}">
          <p14:sldIdLst>
            <p14:sldId id="2147482788"/>
            <p14:sldId id="2147480056"/>
            <p14:sldId id="21474800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09425-DDFC-4370-ACE2-B99223AB778F}" v="18" dt="2024-10-23T19:53:09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60"/>
  </p:normalViewPr>
  <p:slideViewPr>
    <p:cSldViewPr snapToGrid="0">
      <p:cViewPr varScale="1">
        <p:scale>
          <a:sx n="79" d="100"/>
          <a:sy n="79" d="100"/>
        </p:scale>
        <p:origin x="806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18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microsoft.com/office/2018/10/relationships/authors" Target="authors.xml"/><Relationship Id="rId20" Type="http://schemas.openxmlformats.org/officeDocument/2006/relationships/slide" Target="slides/slide17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1/31/2025 1:20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1/31/2025 1:20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HN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Marcador de fecha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1/31/2025 1:20 PM</a:t>
            </a:fld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50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3D94C-7D6B-3781-AFF9-33444071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26A31D2-CCE5-9A13-3666-B80196319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5729A7D-574C-6AB3-1A0A-722C459D0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HN" dirty="0"/>
          </a:p>
        </p:txBody>
      </p:sp>
      <p:sp>
        <p:nvSpPr>
          <p:cNvPr id="4" name="Marcador de encabezado 3">
            <a:extLst>
              <a:ext uri="{FF2B5EF4-FFF2-40B4-BE49-F238E27FC236}">
                <a16:creationId xmlns:a16="http://schemas.microsoft.com/office/drawing/2014/main" id="{FD11E4C9-CDDA-CE49-2DD2-93100E7EB69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57E186-D921-F8B6-1B52-677AD55DA6B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1C86BBA3-9439-2D0F-3C71-85CE4A70680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1/31/2025 1:20 PM</a:t>
            </a:fld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9771DD8-870A-6526-B944-A25267B6EF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70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1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50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Relationship Id="rId4" Type="http://schemas.openxmlformats.org/officeDocument/2006/relationships/hyperlink" Target="https://aka.ms/get-dotnet-9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s-es/security/business/security-101/what-is-authentication" TargetMode="Externa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A64A-F559-823D-C2BA-0F8B8FBA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81" y="303020"/>
            <a:ext cx="10855086" cy="4809009"/>
          </a:xfrm>
        </p:spPr>
        <p:txBody>
          <a:bodyPr/>
          <a:lstStyle/>
          <a:p>
            <a:r>
              <a:rPr lang="es-MX" dirty="0"/>
              <a:t>Autenticación y autorización moderna con .NET y </a:t>
            </a:r>
            <a:r>
              <a:rPr lang="es-MX" dirty="0" err="1"/>
              <a:t>IdentityServer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AEF3E-EE41-3585-E154-0F43059CD5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5163" y="3728411"/>
            <a:ext cx="5430837" cy="27699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Gadi Orellana  - Backend Developer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Imagen 4" descr="Un hombre con lentes y traje negro&#10;&#10;Descripción generada automáticamente">
            <a:extLst>
              <a:ext uri="{FF2B5EF4-FFF2-40B4-BE49-F238E27FC236}">
                <a16:creationId xmlns:a16="http://schemas.microsoft.com/office/drawing/2014/main" id="{5E9EA7C7-00B3-4685-6316-99DF3AF54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" y="4074797"/>
            <a:ext cx="2350477" cy="235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2604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6327" y="2810166"/>
            <a:ext cx="9901540" cy="1477328"/>
          </a:xfrm>
        </p:spPr>
        <p:txBody>
          <a:bodyPr/>
          <a:lstStyle/>
          <a:p>
            <a:r>
              <a:rPr lang="es-HN" b="1" noProof="0" dirty="0"/>
              <a:t>Protocolos</a:t>
            </a:r>
            <a:r>
              <a:rPr lang="en-US" b="1" dirty="0"/>
              <a:t> de </a:t>
            </a:r>
            <a:r>
              <a:rPr lang="es-HN" b="1" noProof="0" dirty="0"/>
              <a:t>autentificación</a:t>
            </a:r>
            <a:r>
              <a:rPr lang="en-US" b="1" dirty="0"/>
              <a:t>: </a:t>
            </a:r>
            <a:r>
              <a:rPr lang="en-US" b="1" dirty="0" err="1"/>
              <a:t>Oauth</a:t>
            </a:r>
            <a:r>
              <a:rPr lang="en-US" b="1" dirty="0"/>
              <a:t> 2.0 y OpenID Connect</a:t>
            </a:r>
          </a:p>
        </p:txBody>
      </p:sp>
    </p:spTree>
    <p:extLst>
      <p:ext uri="{BB962C8B-B14F-4D97-AF65-F5344CB8AC3E}">
        <p14:creationId xmlns:p14="http://schemas.microsoft.com/office/powerpoint/2010/main" val="379881043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D90C9-D71A-9C6E-E726-77773E694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076B2-D6C1-4A1D-F6A1-1371574E5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s-HN" noProof="0" dirty="0"/>
              <a:t>Que son autenticación y autorización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9D897-5FA3-0EAE-5AE4-9E36C6CE50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s-HN" dirty="0" err="1"/>
              <a:t>OpenID</a:t>
            </a:r>
            <a:r>
              <a:rPr lang="es-HN" dirty="0"/>
              <a:t> </a:t>
            </a:r>
            <a:r>
              <a:rPr lang="es-HN" dirty="0" err="1"/>
              <a:t>Connect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47A3CD-9994-E5C4-3737-4A794C4ED47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342023"/>
            <a:ext cx="4511136" cy="276999"/>
          </a:xfrm>
        </p:spPr>
        <p:txBody>
          <a:bodyPr/>
          <a:lstStyle/>
          <a:p>
            <a:r>
              <a:rPr lang="es-HN" dirty="0"/>
              <a:t>OAuth2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3D750-5A34-7B91-6616-33C10475E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98488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s-MX" sz="1600" b="1" dirty="0"/>
              <a:t>es un protocolo que permite a las aplicaciones solicitar tokens de acceso a un servicio de tokens de seguridad y utilizarlos para comunicarse con las </a:t>
            </a:r>
            <a:r>
              <a:rPr lang="es-MX" sz="1600" b="1" dirty="0" err="1"/>
              <a:t>APIs</a:t>
            </a:r>
            <a:r>
              <a:rPr lang="es-MX" sz="1600" b="1" dirty="0"/>
              <a:t>. </a:t>
            </a:r>
            <a:endParaRPr lang="en-US" sz="105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8DC7EE-7FDD-FB52-9100-85C44EF30A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1231106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s-MX" sz="1600" b="1" dirty="0"/>
              <a:t>es un protocolo de autenticación basado en OAuth 2.0 que permite a las aplicaciones verificar la identidad de los usuarios y obtener información de su perfil de manera segura.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269656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2598003"/>
            <a:ext cx="11060491" cy="1661993"/>
          </a:xfrm>
        </p:spPr>
        <p:txBody>
          <a:bodyPr/>
          <a:lstStyle/>
          <a:p>
            <a:r>
              <a:rPr lang="es-HN" dirty="0" err="1"/>
              <a:t>OpenID</a:t>
            </a:r>
            <a:r>
              <a:rPr lang="es-HN" dirty="0"/>
              <a:t> </a:t>
            </a:r>
            <a:r>
              <a:rPr lang="es-HN" dirty="0" err="1"/>
              <a:t>Connect</a:t>
            </a:r>
            <a:r>
              <a:rPr lang="es-HN" dirty="0"/>
              <a:t> y OAuth 2.0: mejor juntos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9412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E1F86-7975-2684-81E3-35C13EC8F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2B72-0C00-02C8-7DE8-5527BF21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F6BD0-7CE7-2119-E91A-3DE32F67C5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7927" y="2973703"/>
            <a:ext cx="9756397" cy="492443"/>
          </a:xfrm>
        </p:spPr>
        <p:txBody>
          <a:bodyPr/>
          <a:lstStyle/>
          <a:p>
            <a:r>
              <a:rPr lang="es-HN" b="1" noProof="0" dirty="0"/>
              <a:t>Instalación de </a:t>
            </a:r>
            <a:r>
              <a:rPr lang="es-HN" b="1" noProof="0" dirty="0" err="1"/>
              <a:t>IdentityServer</a:t>
            </a:r>
            <a:r>
              <a:rPr lang="es-HN" b="1" noProof="0" dirty="0"/>
              <a:t> 4 + Demo</a:t>
            </a:r>
          </a:p>
        </p:txBody>
      </p:sp>
    </p:spTree>
    <p:extLst>
      <p:ext uri="{BB962C8B-B14F-4D97-AF65-F5344CB8AC3E}">
        <p14:creationId xmlns:p14="http://schemas.microsoft.com/office/powerpoint/2010/main" val="214960591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37B1B5-F0B6-C7B4-73F4-A93680AF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30" y="339281"/>
            <a:ext cx="11060492" cy="1231106"/>
          </a:xfrm>
        </p:spPr>
        <p:txBody>
          <a:bodyPr/>
          <a:lstStyle/>
          <a:p>
            <a:r>
              <a:rPr lang="es-HN" noProof="0" dirty="0"/>
              <a:t>Pasos Para instalar y configurar </a:t>
            </a:r>
            <a:r>
              <a:rPr lang="es-HN" noProof="0" dirty="0" err="1"/>
              <a:t>Identity</a:t>
            </a:r>
            <a:r>
              <a:rPr lang="es-HN" noProof="0" dirty="0"/>
              <a:t> Server4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74917-E31B-2781-11AC-126ED301A4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1977" y="2407222"/>
            <a:ext cx="6715206" cy="1021778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Install-Package </a:t>
            </a:r>
            <a:r>
              <a:rPr lang="en-US" dirty="0" err="1"/>
              <a:t>Duende.IdentityServer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Install-Package </a:t>
            </a:r>
            <a:r>
              <a:rPr lang="en-US" dirty="0" err="1"/>
              <a:t>Duende.IdentityServer.AspNetIdentity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Install-Package </a:t>
            </a:r>
            <a:r>
              <a:rPr lang="en-US" dirty="0" err="1"/>
              <a:t>Microsoft.AspNetCore.Authentication.JwtBearer</a:t>
            </a:r>
            <a:endParaRPr lang="en-US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59FB69B1-FC4E-3188-741E-5021EB8AF7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930" y="1788985"/>
            <a:ext cx="7238094" cy="830997"/>
          </a:xfrm>
        </p:spPr>
        <p:txBody>
          <a:bodyPr/>
          <a:lstStyle/>
          <a:p>
            <a:r>
              <a:rPr lang="es-HN" b="1" dirty="0"/>
              <a:t>Tools &gt; </a:t>
            </a:r>
            <a:r>
              <a:rPr lang="es-HN" b="1" dirty="0" err="1"/>
              <a:t>NuGet</a:t>
            </a:r>
            <a:r>
              <a:rPr lang="es-HN" b="1" dirty="0"/>
              <a:t> </a:t>
            </a:r>
            <a:r>
              <a:rPr lang="es-HN" b="1" dirty="0" err="1"/>
              <a:t>Package</a:t>
            </a:r>
            <a:r>
              <a:rPr lang="es-HN" b="1" dirty="0"/>
              <a:t> Manager &gt; </a:t>
            </a:r>
            <a:r>
              <a:rPr lang="es-HN" b="1" dirty="0" err="1"/>
              <a:t>Package</a:t>
            </a:r>
            <a:r>
              <a:rPr lang="es-HN" b="1" dirty="0"/>
              <a:t> Manager </a:t>
            </a:r>
            <a:r>
              <a:rPr lang="es-HN" b="1" dirty="0" err="1"/>
              <a:t>Console</a:t>
            </a:r>
            <a:r>
              <a:rPr lang="es-HN" dirty="0"/>
              <a:t>).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B5B7DEB9-22C9-294E-1F1A-30DCBB6A7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416" y="3599370"/>
            <a:ext cx="6205206" cy="269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341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4E6AB-301E-0811-1C64-5BB1B40B3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7E6773-BF7E-87BA-3A06-CAFE83C05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30" y="339281"/>
            <a:ext cx="11060492" cy="615553"/>
          </a:xfrm>
        </p:spPr>
        <p:txBody>
          <a:bodyPr/>
          <a:lstStyle/>
          <a:p>
            <a:r>
              <a:rPr lang="es-HN" noProof="0" dirty="0"/>
              <a:t>Configuración 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8561ECDC-7A53-4F1B-9011-062BE0E283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930" y="1128856"/>
            <a:ext cx="7238094" cy="276999"/>
          </a:xfrm>
        </p:spPr>
        <p:txBody>
          <a:bodyPr/>
          <a:lstStyle/>
          <a:p>
            <a:r>
              <a:rPr lang="es-MX" dirty="0"/>
              <a:t>D</a:t>
            </a:r>
            <a:r>
              <a:rPr lang="es-HN" dirty="0"/>
              <a:t>entro de nuestro </a:t>
            </a:r>
            <a:r>
              <a:rPr lang="es-HN" dirty="0" err="1"/>
              <a:t>Program.cs</a:t>
            </a:r>
            <a:endParaRPr lang="es-HN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F86B9AF-D80F-E296-2DC6-25F3A9C7B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59" y="1687443"/>
            <a:ext cx="8574457" cy="339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2683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00355-F9EE-D8C9-C248-EE75CC7CB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D73FEC6C-8CED-8DA7-B69B-24C004EDC2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7633" y="434499"/>
            <a:ext cx="7238094" cy="276999"/>
          </a:xfrm>
        </p:spPr>
        <p:txBody>
          <a:bodyPr/>
          <a:lstStyle/>
          <a:p>
            <a:r>
              <a:rPr lang="es-MX" dirty="0"/>
              <a:t>Configuración JWT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B22D3A1-0793-D429-859C-77C9BD4B0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08" y="1067582"/>
            <a:ext cx="7992160" cy="21032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CB3EBBB-4779-19F3-28B5-E753EEB7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05" y="4343905"/>
            <a:ext cx="4274087" cy="1377207"/>
          </a:xfrm>
          <a:prstGeom prst="rect">
            <a:avLst/>
          </a:prstGeom>
        </p:spPr>
      </p:pic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4926A9BE-1607-7463-8F61-C18F47C36D7A}"/>
              </a:ext>
            </a:extLst>
          </p:cNvPr>
          <p:cNvSpPr txBox="1">
            <a:spLocks/>
          </p:cNvSpPr>
          <p:nvPr/>
        </p:nvSpPr>
        <p:spPr>
          <a:xfrm>
            <a:off x="5425559" y="4025348"/>
            <a:ext cx="358923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Implementacion</a:t>
            </a:r>
            <a:r>
              <a:rPr lang="es-MX" dirty="0"/>
              <a:t> 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C7A6F63-67B0-900C-87CC-1F5DAF663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011" y="4373948"/>
            <a:ext cx="5726608" cy="1317120"/>
          </a:xfrm>
          <a:prstGeom prst="rect">
            <a:avLst/>
          </a:prstGeom>
        </p:spPr>
      </p:pic>
      <p:sp>
        <p:nvSpPr>
          <p:cNvPr id="15" name="Marcador de texto 17">
            <a:extLst>
              <a:ext uri="{FF2B5EF4-FFF2-40B4-BE49-F238E27FC236}">
                <a16:creationId xmlns:a16="http://schemas.microsoft.com/office/drawing/2014/main" id="{6D53F2DC-7A6A-FE8E-FFE3-E475A49B6A70}"/>
              </a:ext>
            </a:extLst>
          </p:cNvPr>
          <p:cNvSpPr txBox="1">
            <a:spLocks/>
          </p:cNvSpPr>
          <p:nvPr/>
        </p:nvSpPr>
        <p:spPr>
          <a:xfrm>
            <a:off x="741908" y="3986153"/>
            <a:ext cx="7238094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Configuración </a:t>
            </a:r>
          </a:p>
        </p:txBody>
      </p:sp>
    </p:spTree>
    <p:extLst>
      <p:ext uri="{BB962C8B-B14F-4D97-AF65-F5344CB8AC3E}">
        <p14:creationId xmlns:p14="http://schemas.microsoft.com/office/powerpoint/2010/main" val="9175910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8B6D-DD87-361B-5AEF-B19061EB0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827024"/>
            <a:ext cx="5452803" cy="1571264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 err="1"/>
              <a:t>Ejemplo</a:t>
            </a:r>
            <a:r>
              <a:rPr lang="en-US" dirty="0"/>
              <a:t> de identity Server</a:t>
            </a:r>
          </a:p>
        </p:txBody>
      </p:sp>
      <p:pic>
        <p:nvPicPr>
          <p:cNvPr id="6" name="Marcador de posición de imagen 5" descr="Código QR&#10;&#10;Descripción generada automáticamente">
            <a:extLst>
              <a:ext uri="{FF2B5EF4-FFF2-40B4-BE49-F238E27FC236}">
                <a16:creationId xmlns:a16="http://schemas.microsoft.com/office/drawing/2014/main" id="{D791EEC0-E8CF-1BB7-4771-22DA82BC3CD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8" name="Imagen 7" descr="Código QR&#10;&#10;Descripción generada automáticamente">
            <a:extLst>
              <a:ext uri="{FF2B5EF4-FFF2-40B4-BE49-F238E27FC236}">
                <a16:creationId xmlns:a16="http://schemas.microsoft.com/office/drawing/2014/main" id="{73A010FE-059D-925E-F228-A2906F2B5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890" y="1842290"/>
            <a:ext cx="3809524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22E50-FCDD-2B15-E9B7-BFA61A9CA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83836-C82E-FE4B-B343-28816297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3EAAE-E22F-C9F8-BFDA-67C925E8E3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7927" y="2973703"/>
            <a:ext cx="9756397" cy="492443"/>
          </a:xfrm>
        </p:spPr>
        <p:txBody>
          <a:bodyPr/>
          <a:lstStyle/>
          <a:p>
            <a:r>
              <a:rPr lang="es-HN" b="1" noProof="0" dirty="0"/>
              <a:t>Buenas Practicas de seguridad</a:t>
            </a:r>
          </a:p>
        </p:txBody>
      </p:sp>
    </p:spTree>
    <p:extLst>
      <p:ext uri="{BB962C8B-B14F-4D97-AF65-F5344CB8AC3E}">
        <p14:creationId xmlns:p14="http://schemas.microsoft.com/office/powerpoint/2010/main" val="11189501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AEB8F-B6D9-AA7A-9A6C-F0E44479D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Four quadrant diagram showing security versus convenience, with Passwords + 2 Factor authentication being high security but low convenience.">
            <a:extLst>
              <a:ext uri="{FF2B5EF4-FFF2-40B4-BE49-F238E27FC236}">
                <a16:creationId xmlns:a16="http://schemas.microsoft.com/office/drawing/2014/main" id="{3196D565-09E5-C0D9-942D-808EA05F4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74" y="1525631"/>
            <a:ext cx="5948701" cy="46844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0B6CF02-E44A-8BD8-9FD4-AA084891B44E}"/>
              </a:ext>
            </a:extLst>
          </p:cNvPr>
          <p:cNvSpPr txBox="1">
            <a:spLocks/>
          </p:cNvSpPr>
          <p:nvPr/>
        </p:nvSpPr>
        <p:spPr>
          <a:xfrm>
            <a:off x="1390130" y="730793"/>
            <a:ext cx="4291863" cy="897523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HN" noProof="0" dirty="0"/>
              <a:t>Conveniencias en la autenticación y </a:t>
            </a:r>
            <a:r>
              <a:rPr lang="es-HN" noProof="0" dirty="0" err="1"/>
              <a:t>autorizacion</a:t>
            </a:r>
            <a:endParaRPr lang="es-HN" noProof="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ED29EBB-5570-C2BF-DFE9-856701369C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47028" y="1489816"/>
            <a:ext cx="3573130" cy="246221"/>
          </a:xfrm>
        </p:spPr>
        <p:txBody>
          <a:bodyPr/>
          <a:lstStyle/>
          <a:p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</a:rPr>
              <a:t>Modelos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 Como: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252B26E-DC8B-8E4F-3F32-E69BD2CE7F58}"/>
              </a:ext>
            </a:extLst>
          </p:cNvPr>
          <p:cNvSpPr txBox="1">
            <a:spLocks/>
          </p:cNvSpPr>
          <p:nvPr/>
        </p:nvSpPr>
        <p:spPr>
          <a:xfrm>
            <a:off x="6947027" y="1999393"/>
            <a:ext cx="4431629" cy="103719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HN" i="0" dirty="0">
                <a:effectLst/>
              </a:rPr>
              <a:t>RBAC: Rol Base </a:t>
            </a:r>
            <a:r>
              <a:rPr lang="es-HN" i="0" dirty="0" err="1">
                <a:effectLst/>
              </a:rPr>
              <a:t>acces</a:t>
            </a:r>
            <a:r>
              <a:rPr lang="es-HN" i="0" dirty="0">
                <a:effectLst/>
              </a:rPr>
              <a:t> control</a:t>
            </a:r>
          </a:p>
          <a:p>
            <a:r>
              <a:rPr lang="es-HN" i="0" dirty="0">
                <a:effectLst/>
              </a:rPr>
              <a:t>ABAC: </a:t>
            </a:r>
            <a:r>
              <a:rPr lang="es-HN" i="0" dirty="0" err="1">
                <a:effectLst/>
              </a:rPr>
              <a:t>Attribute-based</a:t>
            </a:r>
            <a:r>
              <a:rPr lang="es-HN" i="0" dirty="0">
                <a:effectLst/>
              </a:rPr>
              <a:t> </a:t>
            </a:r>
            <a:r>
              <a:rPr lang="es-HN" i="0" dirty="0" err="1">
                <a:effectLst/>
              </a:rPr>
              <a:t>access</a:t>
            </a:r>
            <a:r>
              <a:rPr lang="es-HN" i="0" dirty="0">
                <a:effectLst/>
              </a:rPr>
              <a:t> control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A898453-88B8-F6B0-E92D-F317C9C25517}"/>
              </a:ext>
            </a:extLst>
          </p:cNvPr>
          <p:cNvSpPr txBox="1">
            <a:spLocks/>
          </p:cNvSpPr>
          <p:nvPr/>
        </p:nvSpPr>
        <p:spPr>
          <a:xfrm>
            <a:off x="6947028" y="3176836"/>
            <a:ext cx="357313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</a:rPr>
              <a:t>Estrategias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 Como: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4BCE2AA-0838-CB7C-457A-3C4A8FD2A715}"/>
              </a:ext>
            </a:extLst>
          </p:cNvPr>
          <p:cNvSpPr txBox="1">
            <a:spLocks/>
          </p:cNvSpPr>
          <p:nvPr/>
        </p:nvSpPr>
        <p:spPr>
          <a:xfrm>
            <a:off x="6908722" y="3626870"/>
            <a:ext cx="4431629" cy="103719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HN" dirty="0"/>
              <a:t>Zero Trust (Confianza Cero)</a:t>
            </a:r>
          </a:p>
          <a:p>
            <a:r>
              <a:rPr lang="en-US" dirty="0"/>
              <a:t>Identity and Access Management (IAM)</a:t>
            </a:r>
            <a:endParaRPr lang="es-HN" dirty="0"/>
          </a:p>
          <a:p>
            <a:r>
              <a:rPr lang="es-HN" dirty="0" err="1"/>
              <a:t>Privileged</a:t>
            </a:r>
            <a:r>
              <a:rPr lang="es-HN" dirty="0"/>
              <a:t> Access Management (PAM)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05505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6" y="1413038"/>
            <a:ext cx="5800223" cy="276999"/>
          </a:xfrm>
        </p:spPr>
        <p:txBody>
          <a:bodyPr/>
          <a:lstStyle/>
          <a:p>
            <a:r>
              <a:rPr lang="es-HN" b="1" noProof="0" dirty="0"/>
              <a:t>Importancia</a:t>
            </a:r>
            <a:r>
              <a:rPr lang="en-US" b="1" dirty="0"/>
              <a:t> </a:t>
            </a:r>
            <a:r>
              <a:rPr lang="es-HN" b="1" noProof="0" dirty="0"/>
              <a:t>de autenticación y autorización</a:t>
            </a:r>
            <a:endParaRPr lang="en-US" b="1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 dirty="0"/>
              <a:t>Introduction a Identity Server 4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553998"/>
          </a:xfrm>
        </p:spPr>
        <p:txBody>
          <a:bodyPr/>
          <a:lstStyle/>
          <a:p>
            <a:r>
              <a:rPr lang="es-HN" b="1" noProof="0" dirty="0"/>
              <a:t>Protocolos</a:t>
            </a:r>
            <a:r>
              <a:rPr lang="en-US" b="1" dirty="0"/>
              <a:t> de </a:t>
            </a:r>
            <a:r>
              <a:rPr lang="es-HN" b="1" noProof="0" dirty="0"/>
              <a:t>autenticación </a:t>
            </a:r>
            <a:r>
              <a:rPr lang="en-US" b="1" dirty="0"/>
              <a:t>: </a:t>
            </a:r>
            <a:r>
              <a:rPr lang="en-US" b="1" dirty="0" err="1"/>
              <a:t>Oauth</a:t>
            </a:r>
            <a:r>
              <a:rPr lang="en-US" b="1" dirty="0"/>
              <a:t> 2.0 y OpenID Connect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6" y="3712238"/>
            <a:ext cx="5599807" cy="276999"/>
          </a:xfrm>
        </p:spPr>
        <p:txBody>
          <a:bodyPr/>
          <a:lstStyle/>
          <a:p>
            <a:r>
              <a:rPr lang="es-HN" b="1" noProof="0" dirty="0"/>
              <a:t>Instalación y Configuración de </a:t>
            </a:r>
            <a:r>
              <a:rPr lang="es-HN" b="1" noProof="0" dirty="0" err="1"/>
              <a:t>Identity</a:t>
            </a:r>
            <a:r>
              <a:rPr lang="es-HN" b="1" noProof="0" dirty="0"/>
              <a:t> Server 4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s-HN" b="1" noProof="0" dirty="0"/>
              <a:t>Buenas Practicas de seguridad</a:t>
            </a:r>
          </a:p>
        </p:txBody>
      </p:sp>
    </p:spTree>
    <p:extLst>
      <p:ext uri="{BB962C8B-B14F-4D97-AF65-F5344CB8AC3E}">
        <p14:creationId xmlns:p14="http://schemas.microsoft.com/office/powerpoint/2010/main" val="257151679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aka.ms/get-dotnet-9</a:t>
              </a:r>
              <a:endParaRPr lang="en-US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s-HN" noProof="0" dirty="0"/>
              <a:t>Muchas gracias 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56611" y="1982944"/>
            <a:ext cx="3657839" cy="307777"/>
          </a:xfrm>
        </p:spPr>
        <p:txBody>
          <a:bodyPr/>
          <a:lstStyle/>
          <a:p>
            <a:r>
              <a:rPr lang="en-US" dirty="0"/>
              <a:t>https://identityserver4.readthedocs.io/en/latest/intro/big_picture.html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Identity Server4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156972"/>
            <a:ext cx="3657839" cy="307777"/>
          </a:xfrm>
        </p:spPr>
        <p:txBody>
          <a:bodyPr/>
          <a:lstStyle/>
          <a:p>
            <a:r>
              <a:rPr lang="en-US" dirty="0"/>
              <a:t>https://learn.microsoft.com/es-es/entra/identity-platform/authorization-basics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s-HN" noProof="0" dirty="0"/>
              <a:t>Conceptos básicos autorización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DF36C-5459-E530-710F-FE8A41E660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331000"/>
            <a:ext cx="3657839" cy="30777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https://www.microsoft.com/es-es/security/business/security-101/what-is-authentication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1783A-EADD-1DD8-BBD1-9363FEC18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s-HN" noProof="0" dirty="0"/>
              <a:t>Definición de autenticación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39BC84-0055-63B8-7DE2-E97C1EAF41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 dirty="0"/>
              <a:t>https://github.com/GDriem/DemoIdentityServer4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7EC610-2D68-33D1-DDB4-1672C9C730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3200"/>
            <a:ext cx="3657839" cy="153888"/>
          </a:xfrm>
        </p:spPr>
        <p:txBody>
          <a:bodyPr/>
          <a:lstStyle/>
          <a:p>
            <a:r>
              <a:rPr lang="es-HN" noProof="0"/>
              <a:t>Repositorio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7927" y="2973703"/>
            <a:ext cx="9756397" cy="1477328"/>
          </a:xfrm>
        </p:spPr>
        <p:txBody>
          <a:bodyPr/>
          <a:lstStyle/>
          <a:p>
            <a:r>
              <a:rPr lang="es-HN" b="1" noProof="0" dirty="0"/>
              <a:t>Importancia</a:t>
            </a:r>
            <a:r>
              <a:rPr lang="en-US" b="1" dirty="0"/>
              <a:t> </a:t>
            </a:r>
            <a:r>
              <a:rPr lang="es-HN" b="1" noProof="0" dirty="0"/>
              <a:t>de autentificación y autorización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8919094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s-HN" noProof="0" dirty="0"/>
              <a:t>Que son autenticación y autorización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A8E26-F488-A686-129E-514A1968CC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 noProof="0" dirty="0"/>
              <a:t>A</a:t>
            </a:r>
            <a:r>
              <a:rPr lang="es-HN" noProof="0" dirty="0" err="1"/>
              <a:t>utorización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05C7A-7383-0F40-26BC-1F1A8BD59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342023"/>
            <a:ext cx="4511136" cy="276999"/>
          </a:xfrm>
        </p:spPr>
        <p:txBody>
          <a:bodyPr/>
          <a:lstStyle/>
          <a:p>
            <a:r>
              <a:rPr lang="en-US" noProof="0" dirty="0"/>
              <a:t>A</a:t>
            </a:r>
            <a:r>
              <a:rPr lang="es-HN" noProof="0" dirty="0" err="1"/>
              <a:t>utenticación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2873-7121-F367-CFD9-6FCA6AFBD2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1375761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s-MX" sz="1400" b="1" i="0" dirty="0">
                <a:effectLst/>
              </a:rPr>
              <a:t>La autenticación es el proceso que usan las empresas para confirmar que solo las personas, servicios y aplicaciones adecuados con los permisos correctos pueden acceder a recursos de la organización. </a:t>
            </a:r>
            <a:endParaRPr lang="es-MX" sz="1400" b="1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endParaRPr lang="en-US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93D34-371E-349D-E9D5-170895AC9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646331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s-MX" sz="1400" b="1" i="0" dirty="0">
                <a:effectLst/>
              </a:rPr>
              <a:t>La autorización se utiliza para configurar permisos que se usan para evaluar el acceso a recursos o funcionalidades. </a:t>
            </a:r>
            <a:endParaRPr lang="en-US" sz="1400" b="1" dirty="0"/>
          </a:p>
        </p:txBody>
      </p:sp>
      <p:pic>
        <p:nvPicPr>
          <p:cNvPr id="1026" name="Picture 2" descr="Diseño de sistemas funcionales de autenticación y autorización | HackerNoon">
            <a:extLst>
              <a:ext uri="{FF2B5EF4-FFF2-40B4-BE49-F238E27FC236}">
                <a16:creationId xmlns:a16="http://schemas.microsoft.com/office/drawing/2014/main" id="{45779A22-D7C0-C772-852D-AF4BF37A1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14" y="3348038"/>
            <a:ext cx="5489660" cy="308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29636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C895E1-9548-6F40-C149-66C1198B9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12" y="990597"/>
            <a:ext cx="11024171" cy="1294713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HN" b="1" dirty="0">
                <a:effectLst/>
              </a:rPr>
              <a:t>Problemas comunes de la seguridad en aplicaciones Web y </a:t>
            </a:r>
            <a:r>
              <a:rPr lang="es-HN" b="1" dirty="0" err="1">
                <a:effectLst/>
              </a:rPr>
              <a:t>Api’s</a:t>
            </a:r>
            <a:endParaRPr lang="es-HN" dirty="0">
              <a:effectLst/>
            </a:endParaRPr>
          </a:p>
        </p:txBody>
      </p:sp>
      <p:pic>
        <p:nvPicPr>
          <p:cNvPr id="11" name="Marcador de posición de imagen 10" descr="Una banca de madera en el pasto&#10;&#10;Descripción generada automáticamente con confianza media">
            <a:extLst>
              <a:ext uri="{FF2B5EF4-FFF2-40B4-BE49-F238E27FC236}">
                <a16:creationId xmlns:a16="http://schemas.microsoft.com/office/drawing/2014/main" id="{B8BF312D-1392-48E6-2526-DD490FE7BBF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0" b="6800"/>
          <a:stretch>
            <a:fillRect/>
          </a:stretch>
        </p:blipFill>
        <p:spPr bwMode="auto">
          <a:xfrm>
            <a:off x="565496" y="2671565"/>
            <a:ext cx="5367338" cy="3475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 descr="No hay ninguna descripción de la foto disponible.">
            <a:extLst>
              <a:ext uri="{FF2B5EF4-FFF2-40B4-BE49-F238E27FC236}">
                <a16:creationId xmlns:a16="http://schemas.microsoft.com/office/drawing/2014/main" id="{0766FCD4-D1A6-A7B9-7A42-BFB306BE7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292" y="2389611"/>
            <a:ext cx="3408187" cy="40689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876488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465F-1D82-D397-D4AD-1225AFB6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ECEC7-BA23-E043-E2BF-B5E4D6D7A0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3089" y="2997893"/>
            <a:ext cx="7738911" cy="1575816"/>
          </a:xfrm>
        </p:spPr>
        <p:txBody>
          <a:bodyPr/>
          <a:lstStyle/>
          <a:p>
            <a:r>
              <a:rPr lang="en-US" b="1" dirty="0"/>
              <a:t>Introduction a Identity Server 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4086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6E7C-B4F7-E2C3-D57C-2CDA1953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96" y="2813446"/>
            <a:ext cx="4223656" cy="1231106"/>
          </a:xfrm>
        </p:spPr>
        <p:txBody>
          <a:bodyPr/>
          <a:lstStyle/>
          <a:p>
            <a:r>
              <a:rPr lang="en-US" dirty="0"/>
              <a:t>Identity Server 4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9CD64-F43B-A780-2254-33BE2C28FF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527373"/>
            <a:ext cx="6195406" cy="2342180"/>
          </a:xfrm>
        </p:spPr>
        <p:txBody>
          <a:bodyPr/>
          <a:lstStyle/>
          <a:p>
            <a:r>
              <a:rPr lang="es-MX" sz="1600" dirty="0" err="1"/>
              <a:t>IdentityServer</a:t>
            </a:r>
            <a:r>
              <a:rPr lang="es-MX" sz="1600" dirty="0"/>
              <a:t> es un middleware que agrega los </a:t>
            </a:r>
            <a:r>
              <a:rPr lang="es-MX" sz="1600" dirty="0" err="1"/>
              <a:t>endpoints</a:t>
            </a:r>
            <a:r>
              <a:rPr lang="es-MX" sz="1600" dirty="0"/>
              <a:t> compatibles con las especificaciones de </a:t>
            </a:r>
            <a:r>
              <a:rPr lang="es-MX" sz="1600" dirty="0" err="1"/>
              <a:t>OpenID</a:t>
            </a:r>
            <a:r>
              <a:rPr lang="es-MX" sz="1600" dirty="0"/>
              <a:t> </a:t>
            </a:r>
            <a:r>
              <a:rPr lang="es-MX" sz="1600" dirty="0" err="1"/>
              <a:t>Connect</a:t>
            </a:r>
            <a:r>
              <a:rPr lang="es-MX" sz="1600" dirty="0"/>
              <a:t> y OAuth 2.0 a cualquier aplicación ASP.NET Core.</a:t>
            </a:r>
          </a:p>
          <a:p>
            <a:r>
              <a:rPr lang="es-MX" sz="1600" dirty="0"/>
              <a:t>Por lo general, se crea (o reutiliza) una aplicación que contiene una página de inicio y cierre de sesión (y, opcionalmente, una página de consentimiento, según las necesidades). Luego, el middleware de </a:t>
            </a:r>
            <a:r>
              <a:rPr lang="es-MX" sz="1600" dirty="0" err="1"/>
              <a:t>IdentityServer</a:t>
            </a:r>
            <a:r>
              <a:rPr lang="es-MX" sz="1600" dirty="0"/>
              <a:t> agrega los puntos de entrada necesarios para que las aplicaciones cliente puedan comunicarse con él mediante estos protocolos estándar.</a:t>
            </a:r>
          </a:p>
        </p:txBody>
      </p:sp>
    </p:spTree>
    <p:extLst>
      <p:ext uri="{BB962C8B-B14F-4D97-AF65-F5344CB8AC3E}">
        <p14:creationId xmlns:p14="http://schemas.microsoft.com/office/powerpoint/2010/main" val="276801424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5F534-2C6E-806A-DF17-4DD64B477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62067D-AF6B-3427-6DA2-2900F651F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12" y="990597"/>
            <a:ext cx="11024171" cy="62639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HN" b="1" dirty="0">
                <a:effectLst/>
              </a:rPr>
              <a:t>Como Funciona?</a:t>
            </a:r>
            <a:endParaRPr lang="es-HN" dirty="0">
              <a:effectLst/>
            </a:endParaRP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6556CA5D-304D-6DDF-7839-B5480176C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092" y="1978714"/>
            <a:ext cx="6876419" cy="41239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486937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D80FE-136D-42DE-3A21-03EE7D0C5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532AA6D7-867C-C8A6-20DF-77DB20BE7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171" y="1155838"/>
            <a:ext cx="8091657" cy="4546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992783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557</Words>
  <Application>Microsoft Office PowerPoint</Application>
  <PresentationFormat>Panorámica</PresentationFormat>
  <Paragraphs>72</Paragraphs>
  <Slides>22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0" baseType="lpstr">
      <vt:lpstr>Arial</vt:lpstr>
      <vt:lpstr>Open Sans</vt:lpstr>
      <vt:lpstr>Segoe UI</vt:lpstr>
      <vt:lpstr>Calibri</vt:lpstr>
      <vt:lpstr>Open Sans SemiBold</vt:lpstr>
      <vt:lpstr>Wingdings</vt:lpstr>
      <vt:lpstr>Segoe Sans Text</vt:lpstr>
      <vt:lpstr>Azure 2023 Template</vt:lpstr>
      <vt:lpstr>Autenticación y autorización moderna con .NET y IdentityServer</vt:lpstr>
      <vt:lpstr>Presentación de PowerPoint</vt:lpstr>
      <vt:lpstr>01</vt:lpstr>
      <vt:lpstr>Que son autenticación y autorización</vt:lpstr>
      <vt:lpstr>Problemas comunes de la seguridad en aplicaciones Web y Api’s</vt:lpstr>
      <vt:lpstr>02</vt:lpstr>
      <vt:lpstr>Identity Server 4 </vt:lpstr>
      <vt:lpstr>Como Funciona?</vt:lpstr>
      <vt:lpstr>Presentación de PowerPoint</vt:lpstr>
      <vt:lpstr>03</vt:lpstr>
      <vt:lpstr>Que son autenticación y autorización</vt:lpstr>
      <vt:lpstr>OpenID Connect y OAuth 2.0: mejor juntos</vt:lpstr>
      <vt:lpstr>04</vt:lpstr>
      <vt:lpstr>Pasos Para instalar y configurar Identity Server4</vt:lpstr>
      <vt:lpstr>Configuración </vt:lpstr>
      <vt:lpstr>Presentación de PowerPoint</vt:lpstr>
      <vt:lpstr>Demo: Ejemplo de identity Server</vt:lpstr>
      <vt:lpstr>05</vt:lpstr>
      <vt:lpstr>Presentación de PowerPoint</vt:lpstr>
      <vt:lpstr>Get .NET 9</vt:lpstr>
      <vt:lpstr>Muchas gracias </vt:lpstr>
      <vt:lpstr>Resources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2024-10-07T23:57:31Z</dcterms:created>
  <dcterms:modified xsi:type="dcterms:W3CDTF">2025-01-31T19:24:47Z</dcterms:modified>
  <cp:category/>
</cp:coreProperties>
</file>